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2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8" r:id="rId17"/>
    <p:sldId id="277" r:id="rId18"/>
    <p:sldId id="259" r:id="rId19"/>
    <p:sldId id="26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 s motivem 1 – zvýraznění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řední sty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Nedají se stáhnout zdrojové kódy ani Microsoft nespecifikoval, jak je tento formát </a:t>
            </a:r>
            <a:r>
              <a:rPr lang="cs-CZ" dirty="0" err="1"/>
              <a:t>kodovaný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636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Datový tok = </a:t>
            </a:r>
            <a:r>
              <a:rPr lang="cs-CZ" b="0" i="0" dirty="0" err="1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Bitrate</a:t>
            </a:r>
            <a:r>
              <a:rPr lang="cs-CZ" b="0" i="0" dirty="0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 = počet bitů, které jsou přenášeny nebo zpracovávány za sekundu.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8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  <a:p>
            <a:r>
              <a:rPr lang="cs-CZ" dirty="0"/>
              <a:t>Stephen zemřel na covid v 74 letech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 vydání </a:t>
            </a:r>
            <a:r>
              <a:rPr lang="cs-CZ" dirty="0" err="1"/>
              <a:t>konqueroru</a:t>
            </a:r>
            <a:r>
              <a:rPr lang="cs-CZ" dirty="0"/>
              <a:t> bylo v roce 1996, ale používá a updatuje se dodnes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31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DRM = Správa digitálních práv se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Využívá  na ochranu autorských práv a uplatňuje se u uměleckých produktů v elektronické podobě. Do této kategorie tak spadají hudební nahrávky, filmy, knihy, jiná umělecká díla a také počítačové hry</a:t>
            </a:r>
          </a:p>
          <a:p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Dolby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atmos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prostorový zvuk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24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BD-ROM = Blue-</a:t>
            </a:r>
            <a:r>
              <a:rPr lang="cs-CZ" dirty="0" err="1"/>
              <a:t>ray</a:t>
            </a:r>
            <a:endParaRPr lang="cs-CZ" dirty="0"/>
          </a:p>
          <a:p>
            <a:r>
              <a:rPr lang="cs-CZ" dirty="0"/>
              <a:t>HD DVD-ROM = optický disk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30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.</a:t>
            </a:r>
            <a:r>
              <a:rPr lang="cs-CZ" dirty="0" err="1"/>
              <a:t>mkv</a:t>
            </a:r>
            <a:r>
              <a:rPr lang="cs-CZ" dirty="0"/>
              <a:t>, .</a:t>
            </a:r>
            <a:r>
              <a:rPr lang="cs-CZ" dirty="0" err="1"/>
              <a:t>mka</a:t>
            </a:r>
            <a:endParaRPr lang="cs-CZ" dirty="0"/>
          </a:p>
          <a:p>
            <a:r>
              <a:rPr lang="cs-CZ" dirty="0"/>
              <a:t>HDTV (poměr 16:9)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Konqueror" TargetMode="External"/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rephonsays.com/m4v-and-vs-mp4-and-vs-mkv-2425" TargetMode="External"/><Relationship Id="rId7" Type="http://schemas.openxmlformats.org/officeDocument/2006/relationships/hyperlink" Target="https://cs.wikipedia.org/wiki/VOB" TargetMode="External"/><Relationship Id="rId2" Type="http://schemas.openxmlformats.org/officeDocument/2006/relationships/hyperlink" Target="https://cs.wikipedia.org/wiki/Multiple-image_Network_Graph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wikipedia.org/wiki/MPEG-1" TargetMode="External"/><Relationship Id="rId5" Type="http://schemas.openxmlformats.org/officeDocument/2006/relationships/hyperlink" Target="https://cs.wikipedia.org/wiki/Windows_Media_Video" TargetMode="External"/><Relationship Id="rId4" Type="http://schemas.openxmlformats.org/officeDocument/2006/relationships/hyperlink" Target="https://cs.wikipedia.org/wiki/Dirac_(kompresn%C3%AD_form%C3%A1t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5" Type="http://schemas.openxmlformats.org/officeDocument/2006/relationships/slide" Target="slide16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t/icona-casa-1289758/" TargetMode="Externa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icona-casa-1289758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téměř identický formát jako MP4, akorát je produkovaný společností Apple, aby zabránila šíření svých produktů díky licenci DRM </a:t>
            </a:r>
          </a:p>
          <a:p>
            <a:r>
              <a:rPr lang="cs-CZ" dirty="0"/>
              <a:t>Používá se hlavně na iTunes, ale dříve se používal i v PSP nebo iPodu</a:t>
            </a:r>
          </a:p>
          <a:p>
            <a:r>
              <a:rPr lang="cs-CZ" dirty="0"/>
              <a:t>M4V podporuje zvuk </a:t>
            </a:r>
            <a:r>
              <a:rPr lang="cs-CZ" dirty="0" err="1"/>
              <a:t>Dolby</a:t>
            </a:r>
            <a:r>
              <a:rPr lang="cs-CZ" dirty="0"/>
              <a:t>, zatímco MP4 nikoliv</a:t>
            </a:r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FB74634-C82B-C910-709A-6B4D3556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2003 společností Microsoft</a:t>
            </a:r>
          </a:p>
          <a:p>
            <a:r>
              <a:rPr lang="cs-CZ" dirty="0"/>
              <a:t>Jeden ze tří povinných video formátů pro BD-ROM a HD DVD-ROM</a:t>
            </a:r>
          </a:p>
          <a:p>
            <a:r>
              <a:rPr lang="cs-CZ" dirty="0"/>
              <a:t>Původně byl navržen pro </a:t>
            </a:r>
            <a:r>
              <a:rPr lang="cs-CZ" dirty="0" err="1"/>
              <a:t>streamingové</a:t>
            </a:r>
            <a:r>
              <a:rPr lang="cs-CZ" dirty="0"/>
              <a:t> aplikace jako konkurence pro již zavedený </a:t>
            </a:r>
            <a:r>
              <a:rPr lang="cs-CZ" dirty="0" err="1"/>
              <a:t>RealVideo</a:t>
            </a:r>
            <a:endParaRPr lang="cs-CZ" dirty="0"/>
          </a:p>
          <a:p>
            <a:r>
              <a:rPr lang="cs-CZ" dirty="0"/>
              <a:t>Mezi přehrávače patří například Windows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PowerDVD</a:t>
            </a:r>
            <a:r>
              <a:rPr lang="cs-CZ" dirty="0"/>
              <a:t>, </a:t>
            </a:r>
            <a:r>
              <a:rPr lang="cs-CZ" dirty="0" err="1"/>
              <a:t>RealPlayer</a:t>
            </a:r>
            <a:r>
              <a:rPr lang="cs-CZ" dirty="0"/>
              <a:t>,…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541A2605-803D-2FE5-706E-6F66E53C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cs-CZ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>
            <a:normAutofit/>
          </a:bodyPr>
          <a:lstStyle/>
          <a:p>
            <a:r>
              <a:rPr lang="cs-CZ"/>
              <a:t>Ztrátový formát (dokáže být i bezeztrátový) obrazových dat </a:t>
            </a:r>
          </a:p>
          <a:p>
            <a:r>
              <a:rPr lang="cs-CZ"/>
              <a:t>Pojmenován po britském vědci Paulu Diracovi</a:t>
            </a:r>
          </a:p>
          <a:p>
            <a:r>
              <a:rPr lang="cs-CZ"/>
              <a:t>Může pracovat s nízkým rozlišením (176x144 pixelů) až po vyšší rozlišení (např. 1920x1080)</a:t>
            </a:r>
          </a:p>
          <a:p>
            <a:r>
              <a:rPr lang="cs-CZ"/>
              <a:t>Byl představen společností BBC v roce 2004.</a:t>
            </a:r>
          </a:p>
          <a:p>
            <a:r>
              <a:rPr lang="cs-CZ"/>
              <a:t>Další vývoj bude pouze optimalizace a oprava chyb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B86F2-8721-1868-52B8-A901FD16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8852" y="2052213"/>
            <a:ext cx="2840494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hlinkClick r:id="" action="ppaction://noaction"/>
            <a:extLst>
              <a:ext uri="{FF2B5EF4-FFF2-40B4-BE49-F238E27FC236}">
                <a16:creationId xmlns:a16="http://schemas.microsoft.com/office/drawing/2014/main" id="{41AB1251-31CA-6BD9-DE8F-9DBDAAD39D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Svobodný otevřený formát</a:t>
            </a:r>
          </a:p>
          <a:p>
            <a:r>
              <a:rPr lang="cs-CZ" dirty="0"/>
              <a:t>Používá se v nekomerční sféře pro archivaci videa, ale taky pro nelegální sdílení filmů, kvůli rozlišení HDTV</a:t>
            </a:r>
          </a:p>
          <a:p>
            <a:r>
              <a:rPr lang="cs-CZ" dirty="0"/>
              <a:t> Vyvíjen od roku 2002 tvůrcem Matroska.org</a:t>
            </a:r>
          </a:p>
          <a:p>
            <a:r>
              <a:rPr lang="cs-CZ" dirty="0"/>
              <a:t>Mezi některé firmy, které podporují </a:t>
            </a:r>
            <a:r>
              <a:rPr lang="cs-CZ" dirty="0" err="1"/>
              <a:t>matrosku</a:t>
            </a:r>
            <a:r>
              <a:rPr lang="cs-CZ" dirty="0"/>
              <a:t> jsou: LG, Samsung</a:t>
            </a:r>
          </a:p>
          <a:p>
            <a:r>
              <a:rPr lang="cs-CZ" dirty="0"/>
              <a:t>Mezi nejznámější softwary, které podporují </a:t>
            </a:r>
            <a:r>
              <a:rPr lang="cs-CZ" dirty="0" err="1"/>
              <a:t>matrosku</a:t>
            </a:r>
            <a:r>
              <a:rPr lang="cs-CZ" dirty="0"/>
              <a:t>, jsou: VLC Media </a:t>
            </a:r>
            <a:r>
              <a:rPr lang="cs-CZ" dirty="0" err="1"/>
              <a:t>Player</a:t>
            </a:r>
            <a:r>
              <a:rPr lang="cs-CZ" dirty="0"/>
              <a:t>, přehrávač Windows, GNOME </a:t>
            </a:r>
            <a:r>
              <a:rPr lang="cs-CZ" dirty="0" err="1"/>
              <a:t>videos</a:t>
            </a:r>
            <a:r>
              <a:rPr lang="cs-CZ" dirty="0"/>
              <a:t> a mnoho dalšího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C2961578-B61D-6DFE-D547-671A7A0B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1991</a:t>
            </a:r>
          </a:p>
          <a:p>
            <a:r>
              <a:rPr lang="cs-CZ" dirty="0"/>
              <a:t>Maximální datový tok 1,5 </a:t>
            </a:r>
            <a:r>
              <a:rPr lang="cs-CZ" dirty="0" err="1"/>
              <a:t>mb/s</a:t>
            </a:r>
            <a:endParaRPr lang="cs-CZ" dirty="0"/>
          </a:p>
          <a:p>
            <a:r>
              <a:rPr lang="cs-CZ" dirty="0"/>
              <a:t>Je to ztrátová komprese videa a audia</a:t>
            </a:r>
          </a:p>
          <a:p>
            <a:r>
              <a:rPr lang="cs-CZ" dirty="0"/>
              <a:t>Nejvíce používaný, ale zároveň extrémně zastaralý</a:t>
            </a:r>
          </a:p>
          <a:p>
            <a:r>
              <a:rPr lang="cs-CZ" dirty="0"/>
              <a:t>Standartně určen pro CD</a:t>
            </a:r>
          </a:p>
          <a:p>
            <a:r>
              <a:rPr lang="cs-CZ" dirty="0"/>
              <a:t>Obsahuje zvukový formát MPEG-1 </a:t>
            </a:r>
            <a:r>
              <a:rPr lang="cs-CZ" dirty="0" err="1"/>
              <a:t>Layer</a:t>
            </a:r>
            <a:r>
              <a:rPr lang="cs-CZ" dirty="0"/>
              <a:t> 3 (MP3)</a:t>
            </a:r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49C45E58-F6FE-8E2A-101A-E456FDB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určený pro digitální audio/video</a:t>
            </a:r>
          </a:p>
          <a:p>
            <a:r>
              <a:rPr lang="cs-CZ" dirty="0"/>
              <a:t>Stream medií od společnosti Microsoft</a:t>
            </a:r>
          </a:p>
          <a:p>
            <a:r>
              <a:rPr lang="cs-CZ" dirty="0"/>
              <a:t>Funguje podobně jako .</a:t>
            </a:r>
            <a:r>
              <a:rPr lang="cs-CZ" dirty="0" err="1"/>
              <a:t>avi</a:t>
            </a:r>
            <a:endParaRPr lang="cs-CZ" dirty="0"/>
          </a:p>
          <a:p>
            <a:r>
              <a:rPr lang="cs-CZ" dirty="0"/>
              <a:t>Není kompatibilní s open source licencí</a:t>
            </a:r>
          </a:p>
          <a:p>
            <a:r>
              <a:rPr lang="cs-CZ" dirty="0"/>
              <a:t>Je součástí Media </a:t>
            </a:r>
            <a:r>
              <a:rPr lang="cs-CZ" dirty="0" err="1"/>
              <a:t>Foundation</a:t>
            </a:r>
            <a:r>
              <a:rPr lang="cs-CZ" dirty="0"/>
              <a:t> framework 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C08F1C6-D83C-6F7A-63A9-60754297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B7E676-599B-60BA-03B7-3CF66321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6986C8-12BE-D389-33B0-BA83F55E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v DVD-Video</a:t>
            </a:r>
          </a:p>
          <a:p>
            <a:r>
              <a:rPr lang="cs-CZ" dirty="0"/>
              <a:t>Může obsahovat audio, video, titulky, menu či navigační obsah</a:t>
            </a:r>
          </a:p>
          <a:p>
            <a:r>
              <a:rPr lang="cs-CZ" dirty="0"/>
              <a:t>Založen na </a:t>
            </a:r>
            <a:r>
              <a:rPr lang="cs-CZ" dirty="0" err="1"/>
              <a:t>MPEGu</a:t>
            </a:r>
            <a:r>
              <a:rPr lang="cs-CZ" dirty="0"/>
              <a:t>, ale s dalšími omezeními na svém datovém toku </a:t>
            </a:r>
          </a:p>
          <a:p>
            <a:r>
              <a:rPr lang="cs-CZ" dirty="0"/>
              <a:t>Zatímco jsou všechny VOB podmnožinou </a:t>
            </a:r>
            <a:r>
              <a:rPr lang="cs-CZ" dirty="0" err="1"/>
              <a:t>MPEGu</a:t>
            </a:r>
            <a:r>
              <a:rPr lang="cs-CZ" dirty="0"/>
              <a:t>, ne všechny </a:t>
            </a:r>
            <a:r>
              <a:rPr lang="cs-CZ" dirty="0" err="1"/>
              <a:t>MPEGy</a:t>
            </a:r>
            <a:r>
              <a:rPr lang="cs-CZ" dirty="0"/>
              <a:t> jsou podmnožinou </a:t>
            </a:r>
            <a:r>
              <a:rPr lang="cs-CZ" dirty="0" err="1"/>
              <a:t>VOBu</a:t>
            </a:r>
            <a:endParaRPr lang="cs-CZ" dirty="0"/>
          </a:p>
          <a:p>
            <a:r>
              <a:rPr lang="cs-CZ" dirty="0"/>
              <a:t>Dokážou ho přehrát programy jako: VLC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MPlayer</a:t>
            </a:r>
            <a:r>
              <a:rPr lang="cs-CZ" dirty="0"/>
              <a:t>, Media </a:t>
            </a:r>
            <a:r>
              <a:rPr lang="cs-CZ" dirty="0" err="1"/>
              <a:t>Player</a:t>
            </a:r>
            <a:r>
              <a:rPr lang="cs-CZ" dirty="0"/>
              <a:t> </a:t>
            </a:r>
            <a:r>
              <a:rPr lang="cs-CZ" dirty="0" err="1"/>
              <a:t>Classic</a:t>
            </a:r>
            <a:r>
              <a:rPr lang="cs-CZ" dirty="0"/>
              <a:t>,.. 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800F3771-E168-4069-AD17-D32BD4F280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3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947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https://www.bluraycopys.com/cs/video/avi-vs-mp4.html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1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400" b="0" i="1" dirty="0" err="1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Formát_video_souboru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https://cs.wikipedia.org/wiki/GIF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https://cs.wikipedia.org/wiki/WebM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https://www.lifewire.com/f4v-file-2621203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https://www.streamingmedia.com/Articles/ReadArticle.aspx?ArticleID=74735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Konqueror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https://cs.wikipedia.org/wiki/Konqueror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Multiple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-image Network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Graphics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https://cs.wikipedia.org/wiki/Multiple-image_Network_Graphics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>
                <a:effectLst/>
                <a:latin typeface="Open Sans" panose="020B0606030504020204" pitchFamily="34" charset="0"/>
              </a:rPr>
              <a:t>Rozdíl mezi M4V a MP4 a MKV.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Czech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republic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strephonsays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1" dirty="0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https://cs.strephonsays.com/m4v-and-vs-mp4-and-vs-mkv-2425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(kompresní formát).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200" b="0" i="0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200" b="0" i="0" dirty="0" err="1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_(kompresn%C3%AD_form%C3%A1t)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Windows Media Video. In: Wikipedia: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400" b="0" i="0" dirty="0">
                <a:effectLst/>
                <a:latin typeface="Open Sans" panose="020B0606030504020204" pitchFamily="34" charset="0"/>
                <a:hlinkClick r:id="rId5"/>
              </a:rPr>
              <a:t>https://cs.wikipedia.org/wiki/Windows_Media_Video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Matroska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https://cs.wikipedia.org/wiki/Matroska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MPEG-1.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200" b="0" i="0" dirty="0">
                <a:effectLst/>
                <a:latin typeface="Open Sans" panose="020B0606030504020204" pitchFamily="34" charset="0"/>
                <a:hlinkClick r:id="rId6"/>
              </a:rPr>
              <a:t>https://cs.wikipedia.org/wiki/MPEG-1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VOB.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200" b="0" i="0" dirty="0">
                <a:effectLst/>
                <a:latin typeface="Open Sans" panose="020B0606030504020204" pitchFamily="34" charset="0"/>
                <a:hlinkClick r:id="rId7"/>
              </a:rPr>
              <a:t>https://cs.wikipedia.org/wiki/VOB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graphicFrame>
        <p:nvGraphicFramePr>
          <p:cNvPr id="8" name="Tabulka 8">
            <a:extLst>
              <a:ext uri="{FF2B5EF4-FFF2-40B4-BE49-F238E27FC236}">
                <a16:creationId xmlns:a16="http://schemas.microsoft.com/office/drawing/2014/main" id="{4DC87556-C45C-AEF8-5F85-2917471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5708"/>
              </p:ext>
            </p:extLst>
          </p:nvPr>
        </p:nvGraphicFramePr>
        <p:xfrm>
          <a:off x="1261806" y="1853248"/>
          <a:ext cx="9668388" cy="46585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34194">
                  <a:extLst>
                    <a:ext uri="{9D8B030D-6E8A-4147-A177-3AD203B41FA5}">
                      <a16:colId xmlns:a16="http://schemas.microsoft.com/office/drawing/2014/main" val="3473812462"/>
                    </a:ext>
                  </a:extLst>
                </a:gridCol>
                <a:gridCol w="4834194">
                  <a:extLst>
                    <a:ext uri="{9D8B030D-6E8A-4147-A177-3AD203B41FA5}">
                      <a16:colId xmlns:a16="http://schemas.microsoft.com/office/drawing/2014/main" val="3328028457"/>
                    </a:ext>
                  </a:extLst>
                </a:gridCol>
              </a:tblGrid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AVI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M4V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22458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MP4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Windows Media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83030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GIF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Dirac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97422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WebM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Matroska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6859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Ogg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MPEG-1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82136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Flash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Advanced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Systems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Format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8923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Multiple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-image Network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Graphics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u="sng" dirty="0">
                          <a:solidFill>
                            <a:srgbClr val="FF0000"/>
                          </a:solidFill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VOB</a:t>
                      </a:r>
                      <a:endParaRPr lang="cs-CZ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2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8089DF-491B-A1AD-6A0F-4FBD46B7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 Hub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61703E-5908-7221-FB40-6C0AB99B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https://github.com/Doominkoo/Typy-videa</a:t>
            </a:r>
          </a:p>
        </p:txBody>
      </p:sp>
    </p:spTree>
    <p:extLst>
      <p:ext uri="{BB962C8B-B14F-4D97-AF65-F5344CB8AC3E}">
        <p14:creationId xmlns:p14="http://schemas.microsoft.com/office/powerpoint/2010/main" val="228581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  <p:pic>
        <p:nvPicPr>
          <p:cNvPr id="6" name="Obrázek 5">
            <a:hlinkClick r:id="rId3" action="ppaction://hlinksldjump"/>
            <a:extLst>
              <a:ext uri="{FF2B5EF4-FFF2-40B4-BE49-F238E27FC236}">
                <a16:creationId xmlns:a16="http://schemas.microsoft.com/office/drawing/2014/main" id="{B71FAF80-E6B7-C222-3E13-DF4EAB98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  <p:pic>
        <p:nvPicPr>
          <p:cNvPr id="6" name="Obrázek 5">
            <a:hlinkClick r:id="rId2" action="ppaction://hlinksldjump"/>
            <a:extLst>
              <a:ext uri="{FF2B5EF4-FFF2-40B4-BE49-F238E27FC236}">
                <a16:creationId xmlns:a16="http://schemas.microsoft.com/office/drawing/2014/main" id="{F2B6831E-B930-F85C-D51D-425153C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Vývojářem byl Stephen </a:t>
            </a:r>
            <a:r>
              <a:rPr lang="cs-CZ" dirty="0" err="1"/>
              <a:t>Wilhite</a:t>
            </a:r>
            <a:endParaRPr lang="cs-CZ" dirty="0"/>
          </a:p>
          <a:p>
            <a:r>
              <a:rPr lang="cs-CZ" dirty="0"/>
              <a:t>Rok vydání byl 1987</a:t>
            </a:r>
          </a:p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  <p:pic>
        <p:nvPicPr>
          <p:cNvPr id="4" name="Obrázek 3">
            <a:hlinkClick r:id="rId4" action="ppaction://hlinksldjump"/>
            <a:extLst>
              <a:ext uri="{FF2B5EF4-FFF2-40B4-BE49-F238E27FC236}">
                <a16:creationId xmlns:a16="http://schemas.microsoft.com/office/drawing/2014/main" id="{A33304BB-6CE3-B607-5F9B-AAE030415D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  <p:pic>
        <p:nvPicPr>
          <p:cNvPr id="5" name="Obrázek 4">
            <a:hlinkClick r:id="rId6" action="ppaction://hlinksldjump"/>
            <a:extLst>
              <a:ext uri="{FF2B5EF4-FFF2-40B4-BE49-F238E27FC236}">
                <a16:creationId xmlns:a16="http://schemas.microsoft.com/office/drawing/2014/main" id="{00DF67F7-AAC8-7133-E8C5-8D643AED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4FF9CD7B-7395-91EB-2A7B-8F2ED105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F320331C-90F9-FA6B-6516-4D723F35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MNG je grafický formát pro PNG, Který by ale navíc obsahoval podporu pro animace</a:t>
            </a:r>
          </a:p>
          <a:p>
            <a:r>
              <a:rPr lang="cs-CZ" dirty="0"/>
              <a:t>Poprvé vydán v roce 2001</a:t>
            </a:r>
          </a:p>
          <a:p>
            <a:r>
              <a:rPr lang="cs-CZ" dirty="0"/>
              <a:t>MNG není příliš podporovaný, jediný prohlížeč, který ho podporuje je </a:t>
            </a:r>
            <a:r>
              <a:rPr lang="cs-CZ" dirty="0" err="1"/>
              <a:t>Konqueror</a:t>
            </a:r>
            <a:r>
              <a:rPr lang="cs-CZ" dirty="0"/>
              <a:t>. Mezi telefony je to pak již neaktuální Sony Ericsson. </a:t>
            </a:r>
          </a:p>
          <a:p>
            <a:r>
              <a:rPr lang="cs-CZ" dirty="0"/>
              <a:t>Pro zbytek prohlížečů je potřeba stáhnout rozšíření na podporu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1549CA4B-F267-8B4A-5C56-4DA4E0B2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298</TotalTime>
  <Words>939</Words>
  <Application>Microsoft Office PowerPoint</Application>
  <PresentationFormat>Širokoúhlá obrazovka</PresentationFormat>
  <Paragraphs>144</Paragraphs>
  <Slides>20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9" baseType="lpstr">
      <vt:lpstr>Arial</vt:lpstr>
      <vt:lpstr>Arial</vt:lpstr>
      <vt:lpstr>Calibri</vt:lpstr>
      <vt:lpstr>Century Gothic</vt:lpstr>
      <vt:lpstr>Open Sans</vt:lpstr>
      <vt:lpstr>Roboto</vt:lpstr>
      <vt:lpstr>Segoe UI</vt:lpstr>
      <vt:lpstr>Wingdings 3</vt:lpstr>
      <vt:lpstr>Ion</vt:lpstr>
      <vt:lpstr>Formáty videí</vt:lpstr>
      <vt:lpstr>Obsah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VOB</vt:lpstr>
      <vt:lpstr>Děkuji za pozornost</vt:lpstr>
      <vt:lpstr>Citace</vt:lpstr>
      <vt:lpstr>Citace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10</cp:revision>
  <dcterms:created xsi:type="dcterms:W3CDTF">2022-12-28T15:33:52Z</dcterms:created>
  <dcterms:modified xsi:type="dcterms:W3CDTF">2023-01-19T11:44:57Z</dcterms:modified>
</cp:coreProperties>
</file>